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0"/>
  </p:notesMasterIdLst>
  <p:handoutMasterIdLst>
    <p:handoutMasterId r:id="rId21"/>
  </p:handoutMasterIdLst>
  <p:sldIdLst>
    <p:sldId id="266" r:id="rId3"/>
    <p:sldId id="279" r:id="rId4"/>
    <p:sldId id="278" r:id="rId5"/>
    <p:sldId id="283" r:id="rId6"/>
    <p:sldId id="282" r:id="rId7"/>
    <p:sldId id="288" r:id="rId8"/>
    <p:sldId id="277" r:id="rId9"/>
    <p:sldId id="276" r:id="rId10"/>
    <p:sldId id="275" r:id="rId11"/>
    <p:sldId id="280" r:id="rId12"/>
    <p:sldId id="284" r:id="rId13"/>
    <p:sldId id="285" r:id="rId14"/>
    <p:sldId id="289" r:id="rId15"/>
    <p:sldId id="290" r:id="rId16"/>
    <p:sldId id="291" r:id="rId17"/>
    <p:sldId id="273" r:id="rId18"/>
    <p:sldId id="274" r:id="rId19"/>
  </p:sldIdLst>
  <p:sldSz cx="12192000" cy="6858000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C2D30E-A7E4-428F-BD16-FBF846D3C2C7}" v="8" dt="2025-12-04T14:48:05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2" autoAdjust="0"/>
    <p:restoredTop sz="94595" autoAdjust="0"/>
  </p:normalViewPr>
  <p:slideViewPr>
    <p:cSldViewPr>
      <p:cViewPr varScale="1">
        <p:scale>
          <a:sx n="82" d="100"/>
          <a:sy n="82" d="100"/>
        </p:scale>
        <p:origin x="97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urtemanche, Loic (StatCan)" userId="df4a0dc4-e23a-4419-99a9-73bc724602d7" providerId="ADAL" clId="{BCD0E6CD-175F-453E-9E52-B06927B651BD}"/>
    <pc:docChg chg="undo custSel modSld">
      <pc:chgData name="Courtemanche, Loic (StatCan)" userId="df4a0dc4-e23a-4419-99a9-73bc724602d7" providerId="ADAL" clId="{BCD0E6CD-175F-453E-9E52-B06927B651BD}" dt="2025-12-04T14:48:06.279" v="41" actId="20577"/>
      <pc:docMkLst>
        <pc:docMk/>
      </pc:docMkLst>
      <pc:sldChg chg="modSp mod">
        <pc:chgData name="Courtemanche, Loic (StatCan)" userId="df4a0dc4-e23a-4419-99a9-73bc724602d7" providerId="ADAL" clId="{BCD0E6CD-175F-453E-9E52-B06927B651BD}" dt="2025-12-04T14:48:06.279" v="41" actId="20577"/>
        <pc:sldMkLst>
          <pc:docMk/>
          <pc:sldMk cId="1349252360" sldId="277"/>
        </pc:sldMkLst>
        <pc:spChg chg="mod">
          <ac:chgData name="Courtemanche, Loic (StatCan)" userId="df4a0dc4-e23a-4419-99a9-73bc724602d7" providerId="ADAL" clId="{BCD0E6CD-175F-453E-9E52-B06927B651BD}" dt="2025-12-04T14:48:06.279" v="41" actId="20577"/>
          <ac:spMkLst>
            <pc:docMk/>
            <pc:sldMk cId="1349252360" sldId="277"/>
            <ac:spMk id="3" creationId="{4C64E212-8B12-857E-17BE-4478FA31108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72847-D326-49C9-AF07-20397E2DC730}" type="datetimeFigureOut">
              <a:rPr lang="en-CA" smtClean="0"/>
              <a:t>2025-12-04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C0BAE-9B52-45C1-BD86-6C934F457C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01444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3F5B1DBA-E4F9-4F88-99A6-2D331653C8CB}" type="datetimeFigureOut">
              <a:rPr lang="en-CA" smtClean="0"/>
              <a:pPr/>
              <a:t>2025-12-04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696913"/>
            <a:ext cx="6188075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93CFECE1-5790-48AB-B8F5-5692F7900577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20156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mall le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E62BAB1F-23DB-5F74-FD3F-BFAE6E672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1628800"/>
            <a:ext cx="113052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DDC825D-5995-D902-343B-3E95A43BEB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376" y="3573016"/>
            <a:ext cx="11305256" cy="1224137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D26E85E-8A9D-F398-0957-9FE15EA7B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8568" y="5445224"/>
            <a:ext cx="8709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A091C-EE7F-45C6-BAFC-75B2445FB02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5526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CCDCFB-A602-EFE9-299B-34B1BB12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274638"/>
            <a:ext cx="11449272" cy="1066130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84E31D6-C31E-77EE-79A5-2D386518D8A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07368" y="1412776"/>
            <a:ext cx="11449272" cy="47240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95B4490-F003-16D0-B426-E622BEB249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8568" y="5445224"/>
            <a:ext cx="8709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A091C-EE7F-45C6-BAFC-75B2445FB021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A127131F-0328-2D04-9A2C-93C67AE02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274638"/>
            <a:ext cx="11305256" cy="962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45E5F10-4CE0-A5E4-14F0-74430BEC2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376" y="1297196"/>
            <a:ext cx="5472608" cy="46520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EB51C09-B628-E941-3C0F-E67FC65F1CA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37514" y="1297196"/>
            <a:ext cx="5547118" cy="46520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30F0FF31-4E50-3834-1405-318CE8156A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8568" y="5445224"/>
            <a:ext cx="8709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A091C-EE7F-45C6-BAFC-75B2445FB02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13058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mall le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E62BAB1F-23DB-5F74-FD3F-BFAE6E672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8680"/>
            <a:ext cx="9374832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4800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DDC825D-5995-D902-343B-3E95A43BEB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3573016"/>
            <a:ext cx="7950598" cy="2079104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4876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1C11C6-1595-55BB-6B82-3077DBEB8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1267"/>
            <a:ext cx="12192002" cy="13067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A966AB-3DD3-5B07-7B8D-91F39D43D8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8568" y="5445224"/>
            <a:ext cx="8709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A091C-EE7F-45C6-BAFC-75B2445FB021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6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E160E1-EA27-9275-98D0-8FC92F9AE8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747" r="2079"/>
          <a:stretch/>
        </p:blipFill>
        <p:spPr>
          <a:xfrm>
            <a:off x="7787931" y="-1"/>
            <a:ext cx="4404069" cy="6858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2789DF-E997-1FD6-D69B-A1606E67F7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95145"/>
            <a:ext cx="12191994" cy="9628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4D0511-45D1-BDFB-7DB8-8DFCD91D8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02880" y="2236514"/>
            <a:ext cx="4389120" cy="462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8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tomoko.mcgaughey@statcan.gc.ca" TargetMode="External"/><Relationship Id="rId2" Type="http://schemas.openxmlformats.org/officeDocument/2006/relationships/hyperlink" Target="mailto:loic.courtemanche@statcan.gc.c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acces@ciqss.or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Ct6dEGBRLgw" TargetMode="External"/><Relationship Id="rId3" Type="http://schemas.openxmlformats.org/officeDocument/2006/relationships/hyperlink" Target="https://www.statcan.gc.ca/fr/concepts/index" TargetMode="External"/><Relationship Id="rId7" Type="http://schemas.openxmlformats.org/officeDocument/2006/relationships/hyperlink" Target="https://www.youtube.com/watch?v=tL06_ZQmfv8" TargetMode="External"/><Relationship Id="rId2" Type="http://schemas.openxmlformats.org/officeDocument/2006/relationships/hyperlink" Target="https://ciqss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12.statcan.gc.ca/census-recensement/2021/geo/sip-pis/boundary-limites/index2021-eng.cfm?year=21" TargetMode="External"/><Relationship Id="rId5" Type="http://schemas.openxmlformats.org/officeDocument/2006/relationships/hyperlink" Target="https://www12.statcan.gc.ca/census-recensement/2021/geo/maps-cartes/referencemaps-cartesdereference/sgc-cgt/index2021-fra.cfm?Year=21" TargetMode="External"/><Relationship Id="rId4" Type="http://schemas.openxmlformats.org/officeDocument/2006/relationships/hyperlink" Target="https://geosuite.statcan.gc.ca/geosuite/fr/index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23.statcan.gc.ca/imdb/p2SV_f.pl?Function=getSurvey&amp;SDDS=4107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12.statcan.gc.ca/census-recensement/index-fra.cf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23.statcan.gc.ca/imdb/p2SV_f.pl?Function=getSurvey&amp;SDDS=5060" TargetMode="External"/><Relationship Id="rId3" Type="http://schemas.openxmlformats.org/officeDocument/2006/relationships/hyperlink" Target="https://www23.statcan.gc.ca/imdb/p2SV_f.pl?Function=getSurvey&amp;SDDS=5144" TargetMode="External"/><Relationship Id="rId7" Type="http://schemas.openxmlformats.org/officeDocument/2006/relationships/hyperlink" Target="https://www.statcan.gc.ca/fr/enquete/menages/3226" TargetMode="External"/><Relationship Id="rId2" Type="http://schemas.openxmlformats.org/officeDocument/2006/relationships/hyperlink" Target="https://www.statcan.gc.ca/fr/enquete/menages/37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23.statcan.gc.ca/imdb/p2SV_f.pl?Function=getSurvey&amp;SDDS=4450" TargetMode="External"/><Relationship Id="rId5" Type="http://schemas.openxmlformats.org/officeDocument/2006/relationships/hyperlink" Target="https://www23.statcan.gc.ca/imdb/p2SV_f.pl?Function=getSurvey&amp;SDDS=4504" TargetMode="External"/><Relationship Id="rId4" Type="http://schemas.openxmlformats.org/officeDocument/2006/relationships/hyperlink" Target="https://ciqss.org/wp-content/uploads/2024/08/BEAM_CIQSS_2024_fra.pdf" TargetMode="External"/><Relationship Id="rId9" Type="http://schemas.openxmlformats.org/officeDocument/2006/relationships/hyperlink" Target="https://www.statcan.gc.ca/fr/enquete/menages/3508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tatcan.gc.ca/fr/csd" TargetMode="External"/><Relationship Id="rId13" Type="http://schemas.openxmlformats.org/officeDocument/2006/relationships/hyperlink" Target="https://www.statcan.gc.ca/fra/rb/balados" TargetMode="External"/><Relationship Id="rId18" Type="http://schemas.openxmlformats.org/officeDocument/2006/relationships/image" Target="../media/image8.png"/><Relationship Id="rId26" Type="http://schemas.openxmlformats.org/officeDocument/2006/relationships/image" Target="../media/image12.png"/><Relationship Id="rId3" Type="http://schemas.openxmlformats.org/officeDocument/2006/relationships/hyperlink" Target="https://www.statcan.gc.ca/fr/rb/balados" TargetMode="External"/><Relationship Id="rId21" Type="http://schemas.openxmlformats.org/officeDocument/2006/relationships/hyperlink" Target="https://www.reddit.com/user/StatCanada/" TargetMode="External"/><Relationship Id="rId7" Type="http://schemas.openxmlformats.org/officeDocument/2006/relationships/hyperlink" Target="https://www.statcan.gc.ca/fr/enquetes" TargetMode="External"/><Relationship Id="rId12" Type="http://schemas.openxmlformats.org/officeDocument/2006/relationships/image" Target="../media/image5.png"/><Relationship Id="rId17" Type="http://schemas.openxmlformats.org/officeDocument/2006/relationships/hyperlink" Target="https://instagram.com/statcan_fra/" TargetMode="External"/><Relationship Id="rId25" Type="http://schemas.openxmlformats.org/officeDocument/2006/relationships/hyperlink" Target="https://www.youtube.com/StatistiqueCanada" TargetMode="External"/><Relationship Id="rId2" Type="http://schemas.openxmlformats.org/officeDocument/2006/relationships/hyperlink" Target="https://www.statcan.gc.ca/fr/rb/applications-mobiles" TargetMode="Externa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tatcan.gc.ca/fr/debut" TargetMode="External"/><Relationship Id="rId11" Type="http://schemas.openxmlformats.org/officeDocument/2006/relationships/hyperlink" Target="https://www.statcan.gc.ca/fra/rb/applications-mobiles" TargetMode="External"/><Relationship Id="rId24" Type="http://schemas.openxmlformats.org/officeDocument/2006/relationships/image" Target="../media/image11.png"/><Relationship Id="rId5" Type="http://schemas.openxmlformats.org/officeDocument/2006/relationships/hyperlink" Target="https://www150.statcan.gc.ca/n1/dai-quo/index-fra.htm" TargetMode="External"/><Relationship Id="rId15" Type="http://schemas.openxmlformats.org/officeDocument/2006/relationships/hyperlink" Target="https://www.facebook.com/statistiquecanada" TargetMode="External"/><Relationship Id="rId23" Type="http://schemas.openxmlformats.org/officeDocument/2006/relationships/hyperlink" Target="https://x.com/StatCan_fra" TargetMode="External"/><Relationship Id="rId10" Type="http://schemas.openxmlformats.org/officeDocument/2006/relationships/hyperlink" Target="mailto:infostats@statcan.gc.ca" TargetMode="External"/><Relationship Id="rId19" Type="http://schemas.openxmlformats.org/officeDocument/2006/relationships/hyperlink" Target="https://ca.linkedin.com/company/statcan" TargetMode="External"/><Relationship Id="rId4" Type="http://schemas.openxmlformats.org/officeDocument/2006/relationships/hyperlink" Target="https://www.statcan.gc.ca/o1/fr/plus" TargetMode="External"/><Relationship Id="rId9" Type="http://schemas.openxmlformats.org/officeDocument/2006/relationships/hyperlink" Target="https://www.statcan.gc.ca/msc/fr/monstatcan/a-propos" TargetMode="External"/><Relationship Id="rId14" Type="http://schemas.openxmlformats.org/officeDocument/2006/relationships/image" Target="../media/image6.png"/><Relationship Id="rId2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50.statcan.gc.ca/t1/tbl1/fr/cv.action?pid=1810000501" TargetMode="External"/><Relationship Id="rId2" Type="http://schemas.openxmlformats.org/officeDocument/2006/relationships/hyperlink" Target="https://www150.statcan.gc.ca/n1/fr/type/donnees?MM=1#tableau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desi.ca/en" TargetMode="External"/><Relationship Id="rId4" Type="http://schemas.openxmlformats.org/officeDocument/2006/relationships/hyperlink" Target="https://rich-data-services.statcan.gc.ca/rds/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rdcn.ca/data/canadian-population-census/?lang=fr" TargetMode="External"/><Relationship Id="rId2" Type="http://schemas.openxmlformats.org/officeDocument/2006/relationships/hyperlink" Target="https://crdcn.ca/publications-data/ensembles-de-donnees/?lang=fr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dcn.ca/data/longitudinal-administrative-databank/?lang=fr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23.statcan.gc.ca/imdb/p2SV_f.pl?Function=getSurvey&amp;SDDS=410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12.statcan.gc.ca/census-recensement/index-fra.cf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23.statcan.gc.ca/imdb/p2SV_f.pl?Function=getSurvey&amp;SDDS=5060" TargetMode="External"/><Relationship Id="rId3" Type="http://schemas.openxmlformats.org/officeDocument/2006/relationships/hyperlink" Target="https://www23.statcan.gc.ca/imdb/p2SV_f.pl?Function=getSurvey&amp;SDDS=5144" TargetMode="External"/><Relationship Id="rId7" Type="http://schemas.openxmlformats.org/officeDocument/2006/relationships/hyperlink" Target="https://www.statcan.gc.ca/fr/enquete/menages/3226" TargetMode="External"/><Relationship Id="rId2" Type="http://schemas.openxmlformats.org/officeDocument/2006/relationships/hyperlink" Target="https://www.statcan.gc.ca/fr/enquete/menages/37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23.statcan.gc.ca/imdb/p2SV_f.pl?Function=getSurvey&amp;SDDS=4450" TargetMode="External"/><Relationship Id="rId5" Type="http://schemas.openxmlformats.org/officeDocument/2006/relationships/hyperlink" Target="https://www23.statcan.gc.ca/imdb/p2SV_f.pl?Function=getSurvey&amp;SDDS=4504" TargetMode="External"/><Relationship Id="rId4" Type="http://schemas.openxmlformats.org/officeDocument/2006/relationships/hyperlink" Target="https://ciqss.org/wp-content/uploads/2024/08/BEAM_CIQSS_2024_fra.pdf" TargetMode="External"/><Relationship Id="rId9" Type="http://schemas.openxmlformats.org/officeDocument/2006/relationships/hyperlink" Target="https://www.statcan.gc.ca/fr/enquete/menages/3508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crdcn.ca/publications/?lang=fr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can.gc.ca/rdc-cdr/fra/user/login" TargetMode="External"/><Relationship Id="rId2" Type="http://schemas.openxmlformats.org/officeDocument/2006/relationships/hyperlink" Target="https://crdcn.ca/publications-data/acceder-aux-donnees-des-cdr/?lang=fr#tab-content-etudiant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crdcn.ca/app/uploads/2021/09/RDC-proposal-FR.rt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E881B-07D2-0629-C52B-8D2B5E702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Les données de Statistique Canada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7FD21E-EE7B-AB84-7328-269C24F12B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CA" dirty="0"/>
              <a:t>Loïc Courtemanche</a:t>
            </a:r>
          </a:p>
          <a:p>
            <a:pPr algn="ctr"/>
            <a:r>
              <a:rPr lang="en-CA" dirty="0"/>
              <a:t>CDR - CIQSS</a:t>
            </a:r>
          </a:p>
          <a:p>
            <a:pPr algn="ctr"/>
            <a:r>
              <a:rPr lang="en-CA" dirty="0"/>
              <a:t>12 </a:t>
            </a:r>
            <a:r>
              <a:rPr lang="en-CA" dirty="0" err="1"/>
              <a:t>novembre</a:t>
            </a:r>
            <a:r>
              <a:rPr lang="en-CA" dirty="0"/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3488559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0470B-1C0C-6463-50E8-D0C00FF80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1D8C-B30D-FDFE-D5DB-5381FED8A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06985-91D7-AB24-0E07-678B238422BF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000" b="1" dirty="0" err="1"/>
              <a:t>Horaires</a:t>
            </a:r>
            <a:r>
              <a:rPr lang="en-CA" sz="2000" b="1" dirty="0"/>
              <a:t> </a:t>
            </a:r>
            <a:r>
              <a:rPr lang="en-CA" sz="2000" b="1" dirty="0" err="1"/>
              <a:t>réguliers</a:t>
            </a:r>
            <a:r>
              <a:rPr lang="en-CA" sz="2000" b="1" dirty="0"/>
              <a:t> :</a:t>
            </a:r>
          </a:p>
          <a:p>
            <a:r>
              <a:rPr lang="fr-FR" sz="2000" dirty="0"/>
              <a:t>Lundi au vendredi, de 9h00 à 17h00</a:t>
            </a:r>
          </a:p>
          <a:p>
            <a:r>
              <a:rPr lang="pt-BR" sz="2000" dirty="0"/>
              <a:t>Automne/Hiver - Jeudi de 9h00 à 20h00</a:t>
            </a:r>
          </a:p>
          <a:p>
            <a:r>
              <a:rPr lang="fr-FR" sz="2000" dirty="0"/>
              <a:t>Fermé les jours fériés et les jours de fermeture des universités</a:t>
            </a:r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r>
              <a:rPr lang="en-CA" sz="2000" b="1" dirty="0"/>
              <a:t>Pour nous </a:t>
            </a:r>
            <a:r>
              <a:rPr lang="en-CA" sz="2000" b="1" dirty="0" err="1"/>
              <a:t>joindre</a:t>
            </a:r>
            <a:r>
              <a:rPr lang="en-CA" sz="2000" b="1" dirty="0"/>
              <a:t> :</a:t>
            </a:r>
          </a:p>
          <a:p>
            <a:r>
              <a:rPr lang="en-CA" sz="2000" dirty="0" err="1"/>
              <a:t>Analyste</a:t>
            </a:r>
            <a:r>
              <a:rPr lang="en-CA" sz="2000" dirty="0"/>
              <a:t> : Loïc Courtemanche</a:t>
            </a:r>
          </a:p>
          <a:p>
            <a:pPr lvl="1"/>
            <a:r>
              <a:rPr lang="en-CA" sz="2000" dirty="0">
                <a:hlinkClick r:id="rId2"/>
              </a:rPr>
              <a:t>loic.courtemanche@statcan.gc.ca</a:t>
            </a:r>
            <a:endParaRPr lang="en-CA" sz="2000" dirty="0"/>
          </a:p>
          <a:p>
            <a:pPr lvl="1"/>
            <a:r>
              <a:rPr lang="en-CA" sz="2000" dirty="0"/>
              <a:t>514-987-3000 poste 4969</a:t>
            </a:r>
          </a:p>
          <a:p>
            <a:r>
              <a:rPr lang="en-CA" sz="2000" dirty="0"/>
              <a:t>Centre : </a:t>
            </a:r>
            <a:r>
              <a:rPr lang="en-CA" sz="2000" dirty="0">
                <a:hlinkClick r:id="rId3"/>
              </a:rPr>
              <a:t>statcan.uqam_rdc-uqam_cdr.statcan@statcan.gc.ca</a:t>
            </a:r>
            <a:endParaRPr lang="en-CA" sz="2000" dirty="0"/>
          </a:p>
          <a:p>
            <a:r>
              <a:rPr lang="en-CA" sz="2000" dirty="0"/>
              <a:t>CIQSS : </a:t>
            </a:r>
            <a:r>
              <a:rPr lang="en-CA" sz="2000" dirty="0">
                <a:hlinkClick r:id="rId4"/>
              </a:rPr>
              <a:t>acces@ciqss.org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Directeur </a:t>
            </a:r>
            <a:r>
              <a:rPr lang="en-CA" sz="2000" dirty="0" err="1"/>
              <a:t>académique</a:t>
            </a:r>
            <a:r>
              <a:rPr lang="en-CA" sz="2000" dirty="0"/>
              <a:t> : Andrei Munteanu</a:t>
            </a:r>
            <a:endParaRPr lang="fr-FR" sz="20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7B183-65E4-9CCD-839B-F7372F9F51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9871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F5E3C-F007-134B-0055-42C9CE356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34A38-8B1A-B43E-8A6E-CD59EC933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6C92E-FC30-CDB4-AD8E-67C2E9A9743F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1800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CIQSS</a:t>
            </a:r>
            <a:endParaRPr lang="en-CA" sz="1800" b="1" dirty="0"/>
          </a:p>
          <a:p>
            <a:r>
              <a:rPr lang="fr-FR" sz="1800" dirty="0"/>
              <a:t>Formations (BADA, Reproductibilité en recherche, ...)</a:t>
            </a:r>
          </a:p>
          <a:p>
            <a:r>
              <a:rPr lang="en-CA" sz="1800" dirty="0"/>
              <a:t>Bourses</a:t>
            </a:r>
          </a:p>
          <a:p>
            <a:r>
              <a:rPr lang="en-CA" sz="1800" dirty="0" err="1"/>
              <a:t>Événements</a:t>
            </a:r>
            <a:endParaRPr lang="en-CA" sz="1800" dirty="0"/>
          </a:p>
          <a:p>
            <a:pPr lvl="1"/>
            <a:r>
              <a:rPr lang="en-CA" sz="1800" dirty="0" err="1"/>
              <a:t>Conférences</a:t>
            </a:r>
            <a:endParaRPr lang="en-CA" sz="1800" dirty="0"/>
          </a:p>
          <a:p>
            <a:pPr lvl="1"/>
            <a:r>
              <a:rPr lang="en-CA" sz="1800" dirty="0"/>
              <a:t>Midis-</a:t>
            </a:r>
            <a:r>
              <a:rPr lang="en-CA" sz="1800" dirty="0" err="1"/>
              <a:t>webinaire</a:t>
            </a:r>
            <a:endParaRPr lang="en-CA" sz="1800" dirty="0"/>
          </a:p>
          <a:p>
            <a:pPr lvl="1"/>
            <a:r>
              <a:rPr lang="en-CA" sz="1800" dirty="0"/>
              <a:t>Colloque Excellence </a:t>
            </a:r>
            <a:r>
              <a:rPr lang="en-CA" sz="1800" dirty="0" err="1"/>
              <a:t>en</a:t>
            </a:r>
            <a:r>
              <a:rPr lang="en-CA" sz="1800" dirty="0"/>
              <a:t> </a:t>
            </a:r>
            <a:r>
              <a:rPr lang="en-CA" sz="1800" dirty="0" err="1"/>
              <a:t>Relève</a:t>
            </a:r>
            <a:endParaRPr lang="en-CA" sz="1800" dirty="0"/>
          </a:p>
          <a:p>
            <a:pPr marL="0" indent="0">
              <a:buNone/>
            </a:pPr>
            <a:r>
              <a:rPr lang="en-CA" sz="1800" b="1" dirty="0" err="1"/>
              <a:t>Autres</a:t>
            </a:r>
            <a:r>
              <a:rPr lang="en-CA" sz="1800" b="1" dirty="0"/>
              <a:t> liens </a:t>
            </a:r>
            <a:r>
              <a:rPr lang="en-CA" sz="1800" b="1" dirty="0" err="1"/>
              <a:t>Statistique</a:t>
            </a:r>
            <a:r>
              <a:rPr lang="en-CA" sz="1800" b="1" dirty="0"/>
              <a:t> Canada</a:t>
            </a:r>
          </a:p>
          <a:p>
            <a:r>
              <a:rPr lang="fr-FR" sz="1800" dirty="0">
                <a:hlinkClick r:id="rId3"/>
              </a:rPr>
              <a:t>Normes, sources de données et méthodes</a:t>
            </a:r>
            <a:endParaRPr lang="fr-FR" sz="1800" dirty="0"/>
          </a:p>
          <a:p>
            <a:r>
              <a:rPr lang="en-CA" sz="1800" dirty="0">
                <a:hlinkClick r:id="rId4"/>
              </a:rPr>
              <a:t>Divisions </a:t>
            </a:r>
            <a:r>
              <a:rPr lang="en-CA" sz="1800" dirty="0" err="1">
                <a:hlinkClick r:id="rId4"/>
              </a:rPr>
              <a:t>géographiques</a:t>
            </a:r>
            <a:endParaRPr lang="en-CA" sz="1800" dirty="0"/>
          </a:p>
          <a:p>
            <a:r>
              <a:rPr lang="fr-FR" sz="1800" dirty="0">
                <a:hlinkClick r:id="rId5"/>
              </a:rPr>
              <a:t>Cartes de référence de la Classification géographique type (CGT)</a:t>
            </a:r>
            <a:endParaRPr lang="fr-FR" sz="1800" dirty="0"/>
          </a:p>
          <a:p>
            <a:r>
              <a:rPr lang="en-CA" sz="1800" dirty="0">
                <a:hlinkClick r:id="rId6"/>
              </a:rPr>
              <a:t>"Shape files"</a:t>
            </a:r>
            <a:endParaRPr lang="en-CA" sz="1800" dirty="0"/>
          </a:p>
          <a:p>
            <a:r>
              <a:rPr lang="fr-FR" sz="1800" dirty="0">
                <a:hlinkClick r:id="rId7"/>
              </a:rPr>
              <a:t>Bien préparer sa demande de divulgation : Réduisez les retards et </a:t>
            </a:r>
            <a:r>
              <a:rPr lang="en-CA" sz="1800" dirty="0">
                <a:hlinkClick r:id="rId7"/>
              </a:rPr>
              <a:t>les </a:t>
            </a:r>
            <a:r>
              <a:rPr lang="en-CA" sz="1800" dirty="0" err="1">
                <a:hlinkClick r:id="rId7"/>
              </a:rPr>
              <a:t>erreurs</a:t>
            </a:r>
            <a:endParaRPr lang="en-CA" sz="1800" dirty="0"/>
          </a:p>
          <a:p>
            <a:r>
              <a:rPr lang="en-CA" sz="1800" dirty="0">
                <a:hlinkClick r:id="rId8"/>
              </a:rPr>
              <a:t>FFT1 +</a:t>
            </a:r>
            <a:endParaRPr lang="fr-FR" sz="18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B1AD9A-5227-FADE-1AF3-1E0620E3CC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6308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05F24-7119-3B52-F7FB-1DD83E757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4BEEE-13BC-7A76-24D4-ED2D88091FE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71364" y="2615126"/>
            <a:ext cx="11449272" cy="1627748"/>
          </a:xfrm>
        </p:spPr>
        <p:txBody>
          <a:bodyPr/>
          <a:lstStyle/>
          <a:p>
            <a:pPr marL="0" indent="0" algn="ctr">
              <a:buNone/>
            </a:pPr>
            <a:r>
              <a:rPr lang="en-CA" sz="7200" dirty="0"/>
              <a:t>QUESTIONS ? </a:t>
            </a:r>
          </a:p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7E416B-C9A2-0247-4034-4C808D0C25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66399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D45BE-99EA-7E1F-96A0-7603FF419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FED2-97D2-8C34-1092-8B5675E91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DAL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03904-67B6-7878-794E-37B827F409DD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2000" b="1" dirty="0"/>
              <a:t>Suivi longitudinal de 20 % des individus ayant rempli une déclaration </a:t>
            </a:r>
            <a:r>
              <a:rPr lang="en-CA" sz="2000" b="1" dirty="0"/>
              <a:t>de </a:t>
            </a:r>
            <a:r>
              <a:rPr lang="en-CA" sz="2000" b="1" dirty="0" err="1"/>
              <a:t>revenu</a:t>
            </a:r>
            <a:r>
              <a:rPr lang="en-CA" sz="2000" b="1" dirty="0"/>
              <a:t> au Canada</a:t>
            </a:r>
          </a:p>
          <a:p>
            <a:r>
              <a:rPr lang="fr-FR" sz="2000" dirty="0"/>
              <a:t>40 ans d’observations (1982 à 2022 annuel)</a:t>
            </a:r>
          </a:p>
          <a:p>
            <a:r>
              <a:rPr lang="en-CA" sz="2000" dirty="0"/>
              <a:t>190 000 000 observations</a:t>
            </a:r>
          </a:p>
          <a:p>
            <a:r>
              <a:rPr lang="en-CA" sz="2000" dirty="0"/>
              <a:t>Environ 16 millions </a:t>
            </a:r>
            <a:r>
              <a:rPr lang="en-CA" sz="2000" dirty="0" err="1"/>
              <a:t>d’individus</a:t>
            </a:r>
            <a:endParaRPr lang="en-CA" sz="2000" dirty="0"/>
          </a:p>
          <a:p>
            <a:r>
              <a:rPr lang="en-CA" sz="2000" dirty="0"/>
              <a:t>Environ 950 variables</a:t>
            </a:r>
          </a:p>
          <a:p>
            <a:pPr lvl="1"/>
            <a:r>
              <a:rPr lang="en-CA" sz="2000" dirty="0" err="1"/>
              <a:t>Revenus</a:t>
            </a:r>
            <a:endParaRPr lang="en-CA" sz="2000" dirty="0"/>
          </a:p>
          <a:p>
            <a:pPr lvl="1"/>
            <a:r>
              <a:rPr lang="en-CA" sz="2000" dirty="0" err="1"/>
              <a:t>Caractéristique</a:t>
            </a:r>
            <a:r>
              <a:rPr lang="en-CA" sz="2000" dirty="0"/>
              <a:t> des </a:t>
            </a:r>
            <a:r>
              <a:rPr lang="en-CA" sz="2000" dirty="0" err="1"/>
              <a:t>individus</a:t>
            </a:r>
            <a:endParaRPr lang="en-CA" sz="2000" dirty="0"/>
          </a:p>
          <a:p>
            <a:pPr lvl="1"/>
            <a:r>
              <a:rPr lang="en-CA" sz="2000" dirty="0" err="1"/>
              <a:t>Caractéristique</a:t>
            </a:r>
            <a:r>
              <a:rPr lang="en-CA" sz="2000" dirty="0"/>
              <a:t> des </a:t>
            </a:r>
            <a:r>
              <a:rPr lang="en-CA" sz="2000" dirty="0" err="1"/>
              <a:t>familles</a:t>
            </a:r>
            <a:endParaRPr lang="en-CA" sz="2000" dirty="0"/>
          </a:p>
          <a:p>
            <a:r>
              <a:rPr lang="fr-FR" sz="2000" dirty="0"/>
              <a:t>Plus petite division géographique : codes postaux</a:t>
            </a:r>
          </a:p>
          <a:p>
            <a:r>
              <a:rPr lang="en-CA" sz="2000" dirty="0" err="1"/>
              <a:t>Peux</a:t>
            </a:r>
            <a:r>
              <a:rPr lang="en-CA" sz="2000" dirty="0"/>
              <a:t> </a:t>
            </a:r>
            <a:r>
              <a:rPr lang="en-CA" sz="2000" dirty="0" err="1"/>
              <a:t>être</a:t>
            </a:r>
            <a:r>
              <a:rPr lang="en-CA" sz="2000" dirty="0"/>
              <a:t> </a:t>
            </a:r>
            <a:r>
              <a:rPr lang="en-CA" sz="2000" dirty="0" err="1"/>
              <a:t>couplé</a:t>
            </a:r>
            <a:r>
              <a:rPr lang="en-CA" sz="2000" dirty="0"/>
              <a:t> aux </a:t>
            </a:r>
            <a:r>
              <a:rPr lang="en-CA" sz="2000" dirty="0" err="1"/>
              <a:t>recensements</a:t>
            </a:r>
            <a:endParaRPr lang="fr-FR" sz="2000" i="1" dirty="0"/>
          </a:p>
          <a:p>
            <a:endParaRPr lang="en-CA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FCEA3-4A69-909D-87CB-503185AD1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1655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F62C9-33AA-A4AE-4028-925343003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9928F-1D26-ECA4-E1A0-38F1EFD15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Recensements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6DC7D-701B-E38E-EAEF-F9C0D48DC4B3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1800" dirty="0"/>
              <a:t>De 1911 à 2021 (tous les 5 ans depuis 1971)</a:t>
            </a:r>
          </a:p>
          <a:p>
            <a:endParaRPr lang="fr-FR" sz="1800" dirty="0"/>
          </a:p>
          <a:p>
            <a:pPr marL="0" indent="0">
              <a:buNone/>
            </a:pPr>
            <a:r>
              <a:rPr lang="fr-FR" sz="1800" b="1" dirty="0"/>
              <a:t>Pour le Recensement de 2021 :</a:t>
            </a:r>
          </a:p>
          <a:p>
            <a:r>
              <a:rPr lang="fr-FR" sz="1800" dirty="0"/>
              <a:t>Recensement long : 20 % des ménages (environ 25 millions</a:t>
            </a:r>
          </a:p>
          <a:p>
            <a:r>
              <a:rPr lang="en-CA" sz="1800" dirty="0" err="1"/>
              <a:t>d’observations</a:t>
            </a:r>
            <a:r>
              <a:rPr lang="en-CA" sz="1800" dirty="0"/>
              <a:t>)</a:t>
            </a:r>
          </a:p>
          <a:p>
            <a:r>
              <a:rPr lang="en-CA" sz="1800" dirty="0"/>
              <a:t>907 variables</a:t>
            </a:r>
          </a:p>
          <a:p>
            <a:pPr lvl="1"/>
            <a:r>
              <a:rPr lang="en-CA" sz="1800" dirty="0"/>
              <a:t>Socio-</a:t>
            </a:r>
            <a:r>
              <a:rPr lang="en-CA" sz="1800" dirty="0" err="1"/>
              <a:t>démographiques</a:t>
            </a:r>
            <a:endParaRPr lang="en-CA" sz="1800" dirty="0"/>
          </a:p>
          <a:p>
            <a:pPr lvl="1"/>
            <a:r>
              <a:rPr lang="en-CA" sz="1800" dirty="0" err="1"/>
              <a:t>Scolarité</a:t>
            </a:r>
            <a:endParaRPr lang="en-CA" sz="1800" dirty="0"/>
          </a:p>
          <a:p>
            <a:pPr lvl="1"/>
            <a:r>
              <a:rPr lang="en-CA" sz="1800" dirty="0" err="1"/>
              <a:t>Mobilité</a:t>
            </a:r>
            <a:endParaRPr lang="en-CA" sz="1800" dirty="0"/>
          </a:p>
          <a:p>
            <a:pPr lvl="1"/>
            <a:r>
              <a:rPr lang="en-CA" sz="1800" dirty="0" err="1"/>
              <a:t>Revenu</a:t>
            </a:r>
            <a:endParaRPr lang="en-CA" sz="1800" dirty="0"/>
          </a:p>
          <a:p>
            <a:pPr lvl="1"/>
            <a:r>
              <a:rPr lang="en-CA" sz="1800" dirty="0"/>
              <a:t>...</a:t>
            </a:r>
          </a:p>
          <a:p>
            <a:r>
              <a:rPr lang="fr-FR" sz="1800" dirty="0"/>
              <a:t>Plus petite division géographique : Sous-division du recensement</a:t>
            </a:r>
          </a:p>
          <a:p>
            <a:r>
              <a:rPr lang="fr-FR" sz="1800" dirty="0"/>
              <a:t>Peut être couplé à la DAL, BDMIR, </a:t>
            </a:r>
            <a:r>
              <a:rPr lang="fr-FR" sz="1800" dirty="0" err="1"/>
              <a:t>CanCHEC</a:t>
            </a:r>
            <a:endParaRPr lang="fr-FR" sz="1800" i="1" dirty="0"/>
          </a:p>
          <a:p>
            <a:endParaRPr lang="en-CA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08651-91FC-8520-16A4-D9FD2F011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64187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6D0EE-9478-69FF-8CCB-635C3121A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D7A68-48AE-AFE0-B86C-0FEED7253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bases de données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59E2F-A86F-27FE-A8F5-E45B40130890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Enquête sur la population active (EPA)</a:t>
            </a:r>
            <a:endParaRPr lang="fr-FR" dirty="0"/>
          </a:p>
          <a:p>
            <a:r>
              <a:rPr lang="fr-FR" dirty="0">
                <a:hlinkClick r:id="rId3"/>
              </a:rPr>
              <a:t>Étude longitudinale et internationale des adultes (ELIA)</a:t>
            </a:r>
            <a:endParaRPr lang="fr-FR" dirty="0"/>
          </a:p>
          <a:p>
            <a:r>
              <a:rPr lang="fr-FR" dirty="0" err="1">
                <a:hlinkClick r:id="rId4"/>
              </a:rPr>
              <a:t>Microdonnées</a:t>
            </a:r>
            <a:r>
              <a:rPr lang="fr-FR" dirty="0">
                <a:hlinkClick r:id="rId4"/>
              </a:rPr>
              <a:t> analytiques sur les entreprises et les employés </a:t>
            </a:r>
            <a:r>
              <a:rPr lang="en-CA" dirty="0">
                <a:hlinkClick r:id="rId4"/>
              </a:rPr>
              <a:t>(BEAM)</a:t>
            </a:r>
            <a:endParaRPr lang="en-CA" dirty="0"/>
          </a:p>
          <a:p>
            <a:r>
              <a:rPr lang="en-CA" dirty="0" err="1">
                <a:hlinkClick r:id="rId5"/>
              </a:rPr>
              <a:t>Enquête</a:t>
            </a:r>
            <a:r>
              <a:rPr lang="en-CA" dirty="0">
                <a:hlinkClick r:id="rId5"/>
              </a:rPr>
              <a:t> </a:t>
            </a:r>
            <a:r>
              <a:rPr lang="en-CA" dirty="0" err="1">
                <a:hlinkClick r:id="rId5"/>
              </a:rPr>
              <a:t>sociale</a:t>
            </a:r>
            <a:r>
              <a:rPr lang="en-CA" dirty="0">
                <a:hlinkClick r:id="rId5"/>
              </a:rPr>
              <a:t> </a:t>
            </a:r>
            <a:r>
              <a:rPr lang="en-CA" dirty="0" err="1">
                <a:hlinkClick r:id="rId5"/>
              </a:rPr>
              <a:t>générale</a:t>
            </a:r>
            <a:r>
              <a:rPr lang="en-CA" dirty="0">
                <a:hlinkClick r:id="rId5"/>
              </a:rPr>
              <a:t> (ESG)</a:t>
            </a:r>
            <a:endParaRPr lang="en-CA" dirty="0"/>
          </a:p>
          <a:p>
            <a:r>
              <a:rPr lang="fr-FR" dirty="0">
                <a:hlinkClick r:id="rId6"/>
              </a:rPr>
              <a:t>Enquête longitudinale nationale sur les enfants et les jeunes </a:t>
            </a:r>
            <a:r>
              <a:rPr lang="en-CA" dirty="0">
                <a:hlinkClick r:id="rId6"/>
              </a:rPr>
              <a:t>(ELNEJ)</a:t>
            </a:r>
            <a:endParaRPr lang="en-CA" dirty="0"/>
          </a:p>
          <a:p>
            <a:r>
              <a:rPr lang="fr-FR" dirty="0">
                <a:hlinkClick r:id="rId7"/>
              </a:rPr>
              <a:t>Enquête sur la santé dans les collectivités canadiennes (ESCC)</a:t>
            </a:r>
            <a:endParaRPr lang="fr-FR" dirty="0"/>
          </a:p>
          <a:p>
            <a:r>
              <a:rPr lang="fr-FR" dirty="0">
                <a:hlinkClick r:id="rId8"/>
              </a:rPr>
              <a:t>Programme international pour le suivi des acquis des élèves (PISA)</a:t>
            </a:r>
            <a:endParaRPr lang="fr-FR" dirty="0"/>
          </a:p>
          <a:p>
            <a:r>
              <a:rPr lang="fr-FR" dirty="0">
                <a:hlinkClick r:id="rId9"/>
              </a:rPr>
              <a:t>Enquête sur les dépenses des ménages (EDM)</a:t>
            </a:r>
            <a:endParaRPr lang="fr-FR" dirty="0"/>
          </a:p>
          <a:p>
            <a:r>
              <a:rPr lang="en-CA" dirty="0"/>
              <a:t>...</a:t>
            </a:r>
            <a:endParaRPr lang="fr-FR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49CD2A-7EA5-2BC5-AAD4-6993F4558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8306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0">
            <a:extLst>
              <a:ext uri="{FF2B5EF4-FFF2-40B4-BE49-F238E27FC236}">
                <a16:creationId xmlns:a16="http://schemas.microsoft.com/office/drawing/2014/main" id="{81FB961F-ED1D-AFF7-4247-15F0DF2954AD}"/>
              </a:ext>
            </a:extLst>
          </p:cNvPr>
          <p:cNvSpPr txBox="1">
            <a:spLocks/>
          </p:cNvSpPr>
          <p:nvPr/>
        </p:nvSpPr>
        <p:spPr>
          <a:xfrm>
            <a:off x="0" y="836712"/>
            <a:ext cx="12192000" cy="61555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fr-FR" sz="3400">
                <a:latin typeface="+mj-lt"/>
              </a:rPr>
              <a:t>Restez branchés!</a:t>
            </a:r>
            <a:endParaRPr lang="en-CA" sz="34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76B397-45B9-9214-A037-15104ABCBD30}"/>
              </a:ext>
            </a:extLst>
          </p:cNvPr>
          <p:cNvSpPr txBox="1"/>
          <p:nvPr/>
        </p:nvSpPr>
        <p:spPr>
          <a:xfrm>
            <a:off x="1376297" y="1844824"/>
            <a:ext cx="4680000" cy="27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+mn-lt"/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Application StatsCAN</a:t>
            </a:r>
            <a:endParaRPr lang="en-US" sz="2400" dirty="0"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sz="2400" b="0" i="0" dirty="0" err="1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Balado</a:t>
            </a:r>
            <a:r>
              <a:rPr lang="en-US" sz="2400" b="0" i="0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Hé-coutez bien!</a:t>
            </a:r>
            <a:endParaRPr lang="en-US" sz="2400" b="0" i="0" dirty="0">
              <a:effectLst/>
            </a:endParaRPr>
          </a:p>
          <a:p>
            <a:pPr>
              <a:lnSpc>
                <a:spcPct val="150000"/>
              </a:lnSpc>
            </a:pPr>
            <a:r>
              <a:rPr lang="en-CA" sz="2400" i="1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StatsCAN Plus</a:t>
            </a:r>
            <a:endParaRPr lang="en-US" sz="2400" i="1" dirty="0">
              <a:latin typeface="+mn-lt"/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fr-FR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 Quotidien</a:t>
            </a:r>
            <a:r>
              <a:rPr lang="fr-FR" sz="2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47555C-E74E-79DD-7CF6-FF2B5FB6A9C6}"/>
              </a:ext>
            </a:extLst>
          </p:cNvPr>
          <p:cNvSpPr txBox="1"/>
          <p:nvPr/>
        </p:nvSpPr>
        <p:spPr>
          <a:xfrm>
            <a:off x="5975746" y="1844824"/>
            <a:ext cx="5256000" cy="2232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4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Site Web</a:t>
            </a:r>
            <a:endParaRPr lang="en-CA" sz="2400" dirty="0"/>
          </a:p>
          <a:p>
            <a:pPr>
              <a:lnSpc>
                <a:spcPct val="150000"/>
              </a:lnSpc>
            </a:pPr>
            <a:r>
              <a:rPr lang="en-CA" sz="2400" u="sng" dirty="0" err="1">
                <a:ea typeface="Tahoma" panose="020B0604030504040204" pitchFamily="34" charset="0"/>
                <a:cs typeface="Tahom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Enquêtes</a:t>
            </a:r>
            <a:r>
              <a:rPr lang="en-CA" sz="2400" u="sng" dirty="0">
                <a:ea typeface="Tahoma" panose="020B0604030504040204" pitchFamily="34" charset="0"/>
                <a:cs typeface="Tahom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et programmes </a:t>
            </a:r>
            <a:r>
              <a:rPr lang="en-CA" sz="2400" u="sng" dirty="0" err="1">
                <a:ea typeface="Tahoma" panose="020B0604030504040204" pitchFamily="34" charset="0"/>
                <a:cs typeface="Tahom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statistiques</a:t>
            </a:r>
            <a:r>
              <a:rPr lang="en-CA" sz="2400" dirty="0">
                <a:ea typeface="Tahoma" panose="020B0604030504040204" pitchFamily="34" charset="0"/>
                <a:cs typeface="Tahom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CA" sz="24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u="sng" dirty="0">
                <a:ea typeface="Tahoma" panose="020B0604030504040204" pitchFamily="34" charset="0"/>
                <a:cs typeface="Tahom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Centre de service de données</a:t>
            </a:r>
            <a:endParaRPr lang="fr-FR" sz="2400" u="sng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CA" sz="2400" dirty="0">
                <a:ea typeface="Tahoma" panose="020B0604030504040204" pitchFamily="34" charset="0"/>
                <a:cs typeface="Tahom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 StatCan</a:t>
            </a:r>
            <a:endParaRPr lang="en-CA" sz="24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E30F16-E100-E4F6-B18B-5DAD34B1C7B5}"/>
              </a:ext>
            </a:extLst>
          </p:cNvPr>
          <p:cNvSpPr txBox="1"/>
          <p:nvPr/>
        </p:nvSpPr>
        <p:spPr>
          <a:xfrm>
            <a:off x="0" y="5326338"/>
            <a:ext cx="12167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2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Vous avez des questions? </a:t>
            </a:r>
            <a:r>
              <a:rPr lang="fr-FR" sz="2200" dirty="0">
                <a:ea typeface="Tahoma" panose="020B0604030504040204" pitchFamily="34" charset="0"/>
                <a:cs typeface="Tahoma" panose="020B0604030504040204" pitchFamily="34" charset="0"/>
              </a:rPr>
              <a:t>Communiquez avec nous : 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infostats@statcan.gc.ca</a:t>
            </a:r>
            <a:r>
              <a:rPr lang="en-US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pic>
        <p:nvPicPr>
          <p:cNvPr id="9" name="Picture 8" descr="Stats App logo">
            <a:hlinkClick r:id="rId11"/>
            <a:extLst>
              <a:ext uri="{FF2B5EF4-FFF2-40B4-BE49-F238E27FC236}">
                <a16:creationId xmlns:a16="http://schemas.microsoft.com/office/drawing/2014/main" id="{DBC0D900-1F0A-6362-AD62-AF38E8AD79B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852" y="4758451"/>
            <a:ext cx="439137" cy="439137"/>
          </a:xfrm>
          <a:prstGeom prst="rect">
            <a:avLst/>
          </a:prstGeom>
        </p:spPr>
      </p:pic>
      <p:pic>
        <p:nvPicPr>
          <p:cNvPr id="10" name="Picture 9" descr="Podcast logo">
            <a:hlinkClick r:id="rId13"/>
            <a:extLst>
              <a:ext uri="{FF2B5EF4-FFF2-40B4-BE49-F238E27FC236}">
                <a16:creationId xmlns:a16="http://schemas.microsoft.com/office/drawing/2014/main" id="{75577D98-456F-E130-FF85-039368B8CC5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6" y="4768038"/>
            <a:ext cx="429550" cy="429550"/>
          </a:xfrm>
          <a:prstGeom prst="rect">
            <a:avLst/>
          </a:prstGeom>
        </p:spPr>
      </p:pic>
      <p:pic>
        <p:nvPicPr>
          <p:cNvPr id="11" name="Picture 10" descr="Facebook logo">
            <a:hlinkClick r:id="rId15"/>
            <a:extLst>
              <a:ext uri="{FF2B5EF4-FFF2-40B4-BE49-F238E27FC236}">
                <a16:creationId xmlns:a16="http://schemas.microsoft.com/office/drawing/2014/main" id="{585B84BA-C4DF-4674-DE21-84369D4EFB8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5003" y="4725144"/>
            <a:ext cx="472444" cy="472444"/>
          </a:xfrm>
          <a:prstGeom prst="rect">
            <a:avLst/>
          </a:prstGeom>
        </p:spPr>
      </p:pic>
      <p:pic>
        <p:nvPicPr>
          <p:cNvPr id="12" name="Picture 11" descr="Instagram logo">
            <a:hlinkClick r:id="rId17"/>
            <a:extLst>
              <a:ext uri="{FF2B5EF4-FFF2-40B4-BE49-F238E27FC236}">
                <a16:creationId xmlns:a16="http://schemas.microsoft.com/office/drawing/2014/main" id="{35E9C142-61F7-FADD-CAE2-457E5A6E9EA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" b="49"/>
          <a:stretch/>
        </p:blipFill>
        <p:spPr>
          <a:xfrm>
            <a:off x="5414521" y="4725606"/>
            <a:ext cx="472444" cy="471982"/>
          </a:xfrm>
          <a:prstGeom prst="rect">
            <a:avLst/>
          </a:prstGeom>
        </p:spPr>
      </p:pic>
      <p:pic>
        <p:nvPicPr>
          <p:cNvPr id="13" name="Picture 12" descr="LinkedIn">
            <a:hlinkClick r:id="rId19"/>
            <a:extLst>
              <a:ext uri="{FF2B5EF4-FFF2-40B4-BE49-F238E27FC236}">
                <a16:creationId xmlns:a16="http://schemas.microsoft.com/office/drawing/2014/main" id="{77FD41BC-747E-01B8-5ADC-2EA4A72D83E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8418" y="4725144"/>
            <a:ext cx="472444" cy="472444"/>
          </a:xfrm>
          <a:prstGeom prst="rect">
            <a:avLst/>
          </a:prstGeom>
        </p:spPr>
      </p:pic>
      <p:pic>
        <p:nvPicPr>
          <p:cNvPr id="14" name="Picture 13" descr="Reddit logo">
            <a:hlinkClick r:id="rId21"/>
            <a:extLst>
              <a:ext uri="{FF2B5EF4-FFF2-40B4-BE49-F238E27FC236}">
                <a16:creationId xmlns:a16="http://schemas.microsoft.com/office/drawing/2014/main" id="{C5023357-2DDF-C405-FEC4-9A4A19EBE59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2315" y="4730706"/>
            <a:ext cx="466882" cy="466882"/>
          </a:xfrm>
          <a:prstGeom prst="rect">
            <a:avLst/>
          </a:prstGeom>
        </p:spPr>
      </p:pic>
      <p:pic>
        <p:nvPicPr>
          <p:cNvPr id="15" name="Picture 14" descr="X logo">
            <a:hlinkClick r:id="rId23"/>
            <a:extLst>
              <a:ext uri="{FF2B5EF4-FFF2-40B4-BE49-F238E27FC236}">
                <a16:creationId xmlns:a16="http://schemas.microsoft.com/office/drawing/2014/main" id="{4BC6161B-7A77-7A44-247D-618201302F6D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2328" y="4730996"/>
            <a:ext cx="466592" cy="466592"/>
          </a:xfrm>
          <a:prstGeom prst="rect">
            <a:avLst/>
          </a:prstGeom>
        </p:spPr>
      </p:pic>
      <p:pic>
        <p:nvPicPr>
          <p:cNvPr id="16" name="Picture 15" descr="Youtube logo">
            <a:hlinkClick r:id="rId25"/>
            <a:extLst>
              <a:ext uri="{FF2B5EF4-FFF2-40B4-BE49-F238E27FC236}">
                <a16:creationId xmlns:a16="http://schemas.microsoft.com/office/drawing/2014/main" id="{5556DE31-7AB4-A031-232A-CCFCF443590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2070" y="4725144"/>
            <a:ext cx="472444" cy="47244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8B8979-78A2-3B3B-F3E7-C392765382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0648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6">
            <a:extLst>
              <a:ext uri="{FF2B5EF4-FFF2-40B4-BE49-F238E27FC236}">
                <a16:creationId xmlns:a16="http://schemas.microsoft.com/office/drawing/2014/main" id="{5DC45C92-26AF-85E9-313B-56E3A79C519E}"/>
              </a:ext>
            </a:extLst>
          </p:cNvPr>
          <p:cNvSpPr txBox="1">
            <a:spLocks/>
          </p:cNvSpPr>
          <p:nvPr/>
        </p:nvSpPr>
        <p:spPr>
          <a:xfrm>
            <a:off x="0" y="758062"/>
            <a:ext cx="12191999" cy="12003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CA" sz="3600">
                <a:ea typeface="+mn-ea"/>
                <a:cs typeface="+mn-cs"/>
              </a:rPr>
              <a:t>Statistique Canada – </a:t>
            </a:r>
            <a:br>
              <a:rPr lang="en-CA" sz="3600">
                <a:ea typeface="+mn-ea"/>
                <a:cs typeface="+mn-cs"/>
              </a:rPr>
            </a:br>
            <a:r>
              <a:rPr lang="en-CA" sz="3600">
                <a:ea typeface="+mn-ea"/>
                <a:cs typeface="+mn-cs"/>
              </a:rPr>
              <a:t>Votre organisme national de statistique</a:t>
            </a:r>
            <a:endParaRPr lang="en-US" sz="36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" name="Picture 5" descr="Logo&#10;&#10;Les meilleurs employeurs de la région de la capitale 2024">
            <a:extLst>
              <a:ext uri="{FF2B5EF4-FFF2-40B4-BE49-F238E27FC236}">
                <a16:creationId xmlns:a16="http://schemas.microsoft.com/office/drawing/2014/main" id="{F1E34E2A-88E9-2F37-4E04-00A1F2289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119" y="2861080"/>
            <a:ext cx="1848608" cy="1841213"/>
          </a:xfrm>
          <a:prstGeom prst="rect">
            <a:avLst/>
          </a:prstGeom>
        </p:spPr>
      </p:pic>
      <p:pic>
        <p:nvPicPr>
          <p:cNvPr id="7" name="Picture 6" descr="Logo&#10;&#10;Les meilleurs employeurs pour la diversité au Canada 2024">
            <a:extLst>
              <a:ext uri="{FF2B5EF4-FFF2-40B4-BE49-F238E27FC236}">
                <a16:creationId xmlns:a16="http://schemas.microsoft.com/office/drawing/2014/main" id="{438AD003-2AAF-1414-D25A-03E6D03C20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622" y="2931687"/>
            <a:ext cx="1848608" cy="1698254"/>
          </a:xfrm>
          <a:prstGeom prst="rect">
            <a:avLst/>
          </a:prstGeom>
        </p:spPr>
      </p:pic>
      <p:pic>
        <p:nvPicPr>
          <p:cNvPr id="8" name="Picture 7" descr="Logo&#10;&#10;Les meilleurs employeurs pour les jeunes canadiens 2024">
            <a:extLst>
              <a:ext uri="{FF2B5EF4-FFF2-40B4-BE49-F238E27FC236}">
                <a16:creationId xmlns:a16="http://schemas.microsoft.com/office/drawing/2014/main" id="{4568712F-B634-B34E-6925-C19DBE7194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2791199"/>
            <a:ext cx="2005747" cy="20084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64AF0A-A1EE-7659-8E5E-3DB3F83070C4}"/>
              </a:ext>
            </a:extLst>
          </p:cNvPr>
          <p:cNvSpPr txBox="1"/>
          <p:nvPr/>
        </p:nvSpPr>
        <p:spPr>
          <a:xfrm>
            <a:off x="1" y="5164857"/>
            <a:ext cx="12191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fr-FR" sz="2400" b="0" i="0" u="none" strike="noStrike" kern="1200" baseline="0" dirty="0"/>
              <a:t>Éclairer grâce aux données, pour bâtir un Canada meilleur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8B8979-78A2-3B3B-F3E7-C392765382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6611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065E5-C99D-4076-EC37-5CA3040F6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54824-D07C-C3D1-9AD0-4B5940FC1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Données </a:t>
            </a:r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publiques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994E-7C5F-0057-0191-4B09B68E0E65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2000" b="1" dirty="0"/>
              <a:t>Tableaux</a:t>
            </a:r>
          </a:p>
          <a:p>
            <a:pPr marL="0" indent="0">
              <a:buNone/>
            </a:pPr>
            <a:r>
              <a:rPr lang="fr-FR" sz="2000" dirty="0"/>
              <a:t>12 308 tableaux de données agrégées, par exemple :</a:t>
            </a:r>
          </a:p>
          <a:p>
            <a:r>
              <a:rPr lang="en-CA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IPC</a:t>
            </a:r>
            <a:endParaRPr lang="en-CA" sz="2000" dirty="0"/>
          </a:p>
          <a:p>
            <a:r>
              <a:rPr lang="fr-FR" sz="2000" dirty="0"/>
              <a:t>Indice des taux de salaires syndicaux dans la construction</a:t>
            </a:r>
          </a:p>
          <a:p>
            <a:r>
              <a:rPr lang="fr-FR" sz="2000" dirty="0"/>
              <a:t>Services de comptabilité, dépenses de l’industrie</a:t>
            </a:r>
          </a:p>
          <a:p>
            <a:r>
              <a:rPr lang="en-CA" sz="2000" dirty="0"/>
              <a:t>...</a:t>
            </a:r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r>
              <a:rPr lang="fr-FR" sz="2000" b="1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Microdonnées</a:t>
            </a:r>
            <a:r>
              <a:rPr lang="fr-FR" sz="2000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à grande diffusion (PUMF)</a:t>
            </a:r>
            <a:endParaRPr lang="fr-FR" sz="2000" b="1" dirty="0"/>
          </a:p>
          <a:p>
            <a:r>
              <a:rPr lang="en-CA" sz="2000" dirty="0">
                <a:hlinkClick r:id="rId4"/>
              </a:rPr>
              <a:t>Rich Data Services (RDS)</a:t>
            </a:r>
            <a:endParaRPr lang="en-CA" sz="2000" dirty="0"/>
          </a:p>
          <a:p>
            <a:r>
              <a:rPr lang="en-CA" sz="2000" dirty="0" err="1">
                <a:hlinkClick r:id="rId5"/>
              </a:rPr>
              <a:t>Odesi</a:t>
            </a:r>
            <a:endParaRPr lang="en-CA" sz="2000" dirty="0"/>
          </a:p>
          <a:p>
            <a:r>
              <a:rPr lang="en-CA" sz="2000" dirty="0"/>
              <a:t>Bibliothèque de </a:t>
            </a:r>
            <a:r>
              <a:rPr lang="en-CA" sz="2000" dirty="0" err="1"/>
              <a:t>l’UQAM</a:t>
            </a:r>
            <a:endParaRPr lang="en-CA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222FD-68EC-B4EE-AEC4-0BDB7F145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1282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ED0AD-A8D7-DF64-E640-E4E48C62A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DDE6D-B7E7-F7BD-787A-E75E243EB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Données des CDR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55290-5200-BCE6-63CC-EB0A37043978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2000" b="1" dirty="0"/>
              <a:t>Réseau canadien des Centres de données de recherche</a:t>
            </a:r>
          </a:p>
          <a:p>
            <a:r>
              <a:rPr lang="en-CA" sz="2000" dirty="0" err="1"/>
              <a:t>Microdonnées</a:t>
            </a:r>
            <a:endParaRPr lang="en-CA" sz="2000" dirty="0"/>
          </a:p>
          <a:p>
            <a:r>
              <a:rPr lang="fr-FR" sz="2000" dirty="0"/>
              <a:t>Minimum de modification pour la protection de la confidentialité </a:t>
            </a:r>
            <a:r>
              <a:rPr lang="en-CA" sz="2000" dirty="0"/>
              <a:t>des </a:t>
            </a:r>
            <a:r>
              <a:rPr lang="en-CA" sz="2000" dirty="0" err="1"/>
              <a:t>répondants</a:t>
            </a:r>
            <a:endParaRPr lang="en-CA" sz="2000" dirty="0"/>
          </a:p>
          <a:p>
            <a:r>
              <a:rPr lang="fr-FR" sz="2000" dirty="0"/>
              <a:t>Accessibles dans les centres de données de recherches (CDR)</a:t>
            </a:r>
          </a:p>
          <a:p>
            <a:endParaRPr lang="fr-FR" sz="2000" dirty="0"/>
          </a:p>
          <a:p>
            <a:pPr marL="0" indent="0">
              <a:buNone/>
            </a:pPr>
            <a:r>
              <a:rPr lang="en-CA" sz="2000" b="1" dirty="0" err="1"/>
              <a:t>Exemple</a:t>
            </a:r>
            <a:r>
              <a:rPr lang="en-CA" sz="2000" b="1" dirty="0"/>
              <a:t> :</a:t>
            </a:r>
          </a:p>
          <a:p>
            <a:r>
              <a:rPr lang="en-CA" sz="2000" dirty="0">
                <a:hlinkClick r:id="rId3"/>
              </a:rPr>
              <a:t>Recensement (1911 - 2021)</a:t>
            </a:r>
            <a:endParaRPr lang="en-CA" sz="2000" dirty="0"/>
          </a:p>
          <a:p>
            <a:r>
              <a:rPr lang="fr-FR" sz="2000" dirty="0">
                <a:hlinkClick r:id="rId4"/>
              </a:rPr>
              <a:t>Banque de données administratives longitudinales (DAL - 1982 à </a:t>
            </a:r>
            <a:r>
              <a:rPr lang="en-CA" sz="2000" dirty="0">
                <a:hlinkClick r:id="rId4"/>
              </a:rPr>
              <a:t>2020)</a:t>
            </a:r>
            <a:endParaRPr lang="en-CA" sz="2000" dirty="0"/>
          </a:p>
          <a:p>
            <a:r>
              <a:rPr lang="en-CA" sz="2000" dirty="0"/>
              <a:t>Multiple données </a:t>
            </a:r>
            <a:r>
              <a:rPr lang="en-CA" sz="2000" dirty="0" err="1"/>
              <a:t>d’enquêtes</a:t>
            </a:r>
            <a:endParaRPr lang="en-CA" sz="2000" dirty="0"/>
          </a:p>
          <a:p>
            <a:r>
              <a:rPr lang="en-CA" sz="2000" dirty="0"/>
              <a:t>Données </a:t>
            </a:r>
            <a:r>
              <a:rPr lang="en-CA" sz="2000" dirty="0" err="1"/>
              <a:t>économiques</a:t>
            </a:r>
            <a:endParaRPr lang="en-CA" sz="2000" dirty="0"/>
          </a:p>
          <a:p>
            <a:r>
              <a:rPr lang="en-CA" sz="2000" dirty="0"/>
              <a:t>...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2FA414-8940-2ADA-9A69-903B1CB652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9989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07A7B-C9B8-2575-3BA0-B2CD929FE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A16A3-B0C0-7CC8-655F-8C005BAC7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DAL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DDBA7-0DBC-FAC6-BC07-D0A5E9A49F6E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2000" b="1" dirty="0"/>
              <a:t>Suivi longitudinal de 20 % des individus ayant rempli une déclaration </a:t>
            </a:r>
            <a:r>
              <a:rPr lang="en-CA" sz="2000" b="1" dirty="0"/>
              <a:t>de </a:t>
            </a:r>
            <a:r>
              <a:rPr lang="en-CA" sz="2000" b="1" dirty="0" err="1"/>
              <a:t>revenu</a:t>
            </a:r>
            <a:r>
              <a:rPr lang="en-CA" sz="2000" b="1" dirty="0"/>
              <a:t> au Canada</a:t>
            </a:r>
          </a:p>
          <a:p>
            <a:r>
              <a:rPr lang="fr-FR" sz="2000" dirty="0"/>
              <a:t>40 ans d’observations (1982 à 2022 annuel)</a:t>
            </a:r>
          </a:p>
          <a:p>
            <a:r>
              <a:rPr lang="en-CA" sz="2000" dirty="0"/>
              <a:t>190 000 000 observations</a:t>
            </a:r>
          </a:p>
          <a:p>
            <a:r>
              <a:rPr lang="en-CA" sz="2000" dirty="0"/>
              <a:t>Environ 16 millions </a:t>
            </a:r>
            <a:r>
              <a:rPr lang="en-CA" sz="2000" dirty="0" err="1"/>
              <a:t>d’individus</a:t>
            </a:r>
            <a:endParaRPr lang="en-CA" sz="2000" dirty="0"/>
          </a:p>
          <a:p>
            <a:r>
              <a:rPr lang="en-CA" sz="2000" dirty="0"/>
              <a:t>Environ 950 variables</a:t>
            </a:r>
          </a:p>
          <a:p>
            <a:pPr lvl="1"/>
            <a:r>
              <a:rPr lang="en-CA" sz="2000" dirty="0" err="1"/>
              <a:t>Revenus</a:t>
            </a:r>
            <a:endParaRPr lang="en-CA" sz="2000" dirty="0"/>
          </a:p>
          <a:p>
            <a:pPr lvl="1"/>
            <a:r>
              <a:rPr lang="en-CA" sz="2000" dirty="0" err="1"/>
              <a:t>Caractéristique</a:t>
            </a:r>
            <a:r>
              <a:rPr lang="en-CA" sz="2000" dirty="0"/>
              <a:t> des </a:t>
            </a:r>
            <a:r>
              <a:rPr lang="en-CA" sz="2000" dirty="0" err="1"/>
              <a:t>individus</a:t>
            </a:r>
            <a:endParaRPr lang="en-CA" sz="2000" dirty="0"/>
          </a:p>
          <a:p>
            <a:pPr lvl="1"/>
            <a:r>
              <a:rPr lang="en-CA" sz="2000" dirty="0" err="1"/>
              <a:t>Caractéristique</a:t>
            </a:r>
            <a:r>
              <a:rPr lang="en-CA" sz="2000" dirty="0"/>
              <a:t> des </a:t>
            </a:r>
            <a:r>
              <a:rPr lang="en-CA" sz="2000" dirty="0" err="1"/>
              <a:t>familles</a:t>
            </a:r>
            <a:endParaRPr lang="en-CA" sz="2000" dirty="0"/>
          </a:p>
          <a:p>
            <a:r>
              <a:rPr lang="fr-FR" sz="2000" dirty="0"/>
              <a:t>Plus petite division géographique : codes postaux</a:t>
            </a:r>
          </a:p>
          <a:p>
            <a:r>
              <a:rPr lang="en-CA" sz="2000" dirty="0" err="1"/>
              <a:t>Peux</a:t>
            </a:r>
            <a:r>
              <a:rPr lang="en-CA" sz="2000" dirty="0"/>
              <a:t> </a:t>
            </a:r>
            <a:r>
              <a:rPr lang="en-CA" sz="2000" dirty="0" err="1"/>
              <a:t>être</a:t>
            </a:r>
            <a:r>
              <a:rPr lang="en-CA" sz="2000" dirty="0"/>
              <a:t> </a:t>
            </a:r>
            <a:r>
              <a:rPr lang="en-CA" sz="2000" dirty="0" err="1"/>
              <a:t>couplé</a:t>
            </a:r>
            <a:r>
              <a:rPr lang="en-CA" sz="2000" dirty="0"/>
              <a:t> aux </a:t>
            </a:r>
            <a:r>
              <a:rPr lang="en-CA" sz="2000" dirty="0" err="1"/>
              <a:t>recensements</a:t>
            </a:r>
            <a:endParaRPr lang="fr-FR" sz="2000" i="1" dirty="0"/>
          </a:p>
          <a:p>
            <a:endParaRPr lang="en-CA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CC52E2-FCC5-5A75-7D4A-92C63819CC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9965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3384D-6C56-28E5-B5FF-E75815F50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0480B-736D-7AB2-EA21-7DF2B5431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Recensements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5D9E3-8A67-3804-B08E-6D537528B5D8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1800" dirty="0"/>
              <a:t>De 1911 à 2021 (tous les 5 ans depuis 1971)</a:t>
            </a:r>
          </a:p>
          <a:p>
            <a:endParaRPr lang="fr-FR" sz="1800" dirty="0"/>
          </a:p>
          <a:p>
            <a:pPr marL="0" indent="0">
              <a:buNone/>
            </a:pPr>
            <a:r>
              <a:rPr lang="fr-FR" sz="1800" b="1" dirty="0"/>
              <a:t>Pour le Recensement de 2021 :</a:t>
            </a:r>
          </a:p>
          <a:p>
            <a:r>
              <a:rPr lang="fr-FR" sz="1800" dirty="0"/>
              <a:t>Recensement long : 20 % des ménages (environ 25 millions</a:t>
            </a:r>
          </a:p>
          <a:p>
            <a:r>
              <a:rPr lang="en-CA" sz="1800" dirty="0" err="1"/>
              <a:t>d’observations</a:t>
            </a:r>
            <a:r>
              <a:rPr lang="en-CA" sz="1800" dirty="0"/>
              <a:t>)</a:t>
            </a:r>
          </a:p>
          <a:p>
            <a:r>
              <a:rPr lang="en-CA" sz="1800" dirty="0"/>
              <a:t>907 variables</a:t>
            </a:r>
          </a:p>
          <a:p>
            <a:pPr lvl="1"/>
            <a:r>
              <a:rPr lang="en-CA" sz="1800" dirty="0"/>
              <a:t>Socio-</a:t>
            </a:r>
            <a:r>
              <a:rPr lang="en-CA" sz="1800" dirty="0" err="1"/>
              <a:t>démographiques</a:t>
            </a:r>
            <a:endParaRPr lang="en-CA" sz="1800" dirty="0"/>
          </a:p>
          <a:p>
            <a:pPr lvl="1"/>
            <a:r>
              <a:rPr lang="en-CA" sz="1800" dirty="0" err="1"/>
              <a:t>Scolarité</a:t>
            </a:r>
            <a:endParaRPr lang="en-CA" sz="1800" dirty="0"/>
          </a:p>
          <a:p>
            <a:pPr lvl="1"/>
            <a:r>
              <a:rPr lang="en-CA" sz="1800" dirty="0" err="1"/>
              <a:t>Mobilité</a:t>
            </a:r>
            <a:endParaRPr lang="en-CA" sz="1800" dirty="0"/>
          </a:p>
          <a:p>
            <a:pPr lvl="1"/>
            <a:r>
              <a:rPr lang="en-CA" sz="1800" dirty="0" err="1"/>
              <a:t>Revenu</a:t>
            </a:r>
            <a:endParaRPr lang="en-CA" sz="1800" dirty="0"/>
          </a:p>
          <a:p>
            <a:pPr lvl="1"/>
            <a:r>
              <a:rPr lang="en-CA" sz="1800" dirty="0"/>
              <a:t>...</a:t>
            </a:r>
          </a:p>
          <a:p>
            <a:r>
              <a:rPr lang="fr-FR" sz="1800" dirty="0"/>
              <a:t>Plus petite division géographique : Sous-division du recensement</a:t>
            </a:r>
          </a:p>
          <a:p>
            <a:r>
              <a:rPr lang="fr-FR" sz="1800" dirty="0"/>
              <a:t>Peut être couplé à la DAL, BDMIR, </a:t>
            </a:r>
            <a:r>
              <a:rPr lang="fr-FR" sz="1800" dirty="0" err="1"/>
              <a:t>CanCHEC</a:t>
            </a:r>
            <a:endParaRPr lang="fr-FR" sz="1800" i="1" dirty="0"/>
          </a:p>
          <a:p>
            <a:endParaRPr lang="en-CA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7F8759-6C6C-439B-A2D6-ED5637201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026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F00FE-588F-4708-21A9-FF5078DE0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D0D6B-7BD6-318F-BF2A-628E0B861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bases de données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3D67B-697B-CDB6-4E51-54243B719E89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Enquête sur la population active (EPA)</a:t>
            </a:r>
            <a:endParaRPr lang="fr-FR" dirty="0"/>
          </a:p>
          <a:p>
            <a:r>
              <a:rPr lang="fr-FR" dirty="0">
                <a:hlinkClick r:id="rId3"/>
              </a:rPr>
              <a:t>Étude longitudinale et internationale des adultes (ELIA)</a:t>
            </a:r>
            <a:endParaRPr lang="fr-FR" dirty="0"/>
          </a:p>
          <a:p>
            <a:r>
              <a:rPr lang="fr-FR" dirty="0" err="1">
                <a:hlinkClick r:id="rId4"/>
              </a:rPr>
              <a:t>Microdonnées</a:t>
            </a:r>
            <a:r>
              <a:rPr lang="fr-FR" dirty="0">
                <a:hlinkClick r:id="rId4"/>
              </a:rPr>
              <a:t> analytiques sur les entreprises et les employés </a:t>
            </a:r>
            <a:r>
              <a:rPr lang="en-CA" dirty="0">
                <a:hlinkClick r:id="rId4"/>
              </a:rPr>
              <a:t>(BEAM)</a:t>
            </a:r>
            <a:endParaRPr lang="en-CA" dirty="0"/>
          </a:p>
          <a:p>
            <a:r>
              <a:rPr lang="en-CA" dirty="0" err="1">
                <a:hlinkClick r:id="rId5"/>
              </a:rPr>
              <a:t>Enquête</a:t>
            </a:r>
            <a:r>
              <a:rPr lang="en-CA" dirty="0">
                <a:hlinkClick r:id="rId5"/>
              </a:rPr>
              <a:t> </a:t>
            </a:r>
            <a:r>
              <a:rPr lang="en-CA" dirty="0" err="1">
                <a:hlinkClick r:id="rId5"/>
              </a:rPr>
              <a:t>sociale</a:t>
            </a:r>
            <a:r>
              <a:rPr lang="en-CA" dirty="0">
                <a:hlinkClick r:id="rId5"/>
              </a:rPr>
              <a:t> </a:t>
            </a:r>
            <a:r>
              <a:rPr lang="en-CA" dirty="0" err="1">
                <a:hlinkClick r:id="rId5"/>
              </a:rPr>
              <a:t>générale</a:t>
            </a:r>
            <a:r>
              <a:rPr lang="en-CA" dirty="0">
                <a:hlinkClick r:id="rId5"/>
              </a:rPr>
              <a:t> (ESG)</a:t>
            </a:r>
            <a:endParaRPr lang="en-CA" dirty="0"/>
          </a:p>
          <a:p>
            <a:r>
              <a:rPr lang="fr-FR" dirty="0">
                <a:hlinkClick r:id="rId6"/>
              </a:rPr>
              <a:t>Enquête longitudinale nationale sur les enfants et les jeunes </a:t>
            </a:r>
            <a:r>
              <a:rPr lang="en-CA" dirty="0">
                <a:hlinkClick r:id="rId6"/>
              </a:rPr>
              <a:t>(ELNEJ)</a:t>
            </a:r>
            <a:endParaRPr lang="en-CA" dirty="0"/>
          </a:p>
          <a:p>
            <a:r>
              <a:rPr lang="fr-FR" dirty="0">
                <a:hlinkClick r:id="rId7"/>
              </a:rPr>
              <a:t>Enquête sur la santé dans les collectivités canadiennes (ESCC)</a:t>
            </a:r>
            <a:endParaRPr lang="fr-FR" dirty="0"/>
          </a:p>
          <a:p>
            <a:r>
              <a:rPr lang="fr-FR" dirty="0">
                <a:hlinkClick r:id="rId8"/>
              </a:rPr>
              <a:t>Programme international pour le suivi des acquis des élèves (PISA)</a:t>
            </a:r>
            <a:endParaRPr lang="fr-FR" dirty="0"/>
          </a:p>
          <a:p>
            <a:r>
              <a:rPr lang="fr-FR" dirty="0">
                <a:hlinkClick r:id="rId9"/>
              </a:rPr>
              <a:t>Enquête sur les dépenses des ménages (EDM)</a:t>
            </a:r>
            <a:endParaRPr lang="fr-FR" dirty="0"/>
          </a:p>
          <a:p>
            <a:r>
              <a:rPr lang="en-CA" dirty="0"/>
              <a:t>...</a:t>
            </a:r>
            <a:endParaRPr lang="fr-FR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345B46-A6F1-9EE2-4EA9-FACC7BECE0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560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C37D9-7291-25A8-43AF-F8CF9920F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13642-9279-B523-2C64-170AA2C9A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Exemple</a:t>
            </a:r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de </a:t>
            </a:r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projets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4E212-8B12-857E-17BE-4478FA311088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CA" sz="2000" dirty="0"/>
              <a:t>Intergenerational income mobility trends in Canada (Marie Connolly et Catherine Haeck)</a:t>
            </a:r>
          </a:p>
          <a:p>
            <a:r>
              <a:rPr lang="fr-FR" sz="2000" dirty="0"/>
              <a:t>Monter dans le train et gravir l’échelle sociale. Le rôle de la mobilité géographique dans la lutte contre les inégalités au Québec </a:t>
            </a:r>
            <a:r>
              <a:rPr lang="en-CA" sz="2000" dirty="0"/>
              <a:t>(Yacine Boujija, Marie Connolly et Xavier St-Denis)</a:t>
            </a:r>
          </a:p>
          <a:p>
            <a:r>
              <a:rPr lang="fr-FR" sz="2000" dirty="0"/>
              <a:t>Évolution séculaire du profil des salaires en fonction de l’âge : Québec, Canada et États-Unis (Benoit Dostie, </a:t>
            </a:r>
            <a:r>
              <a:rPr lang="fr-FR" sz="2000" dirty="0" err="1"/>
              <a:t>Genevieve</a:t>
            </a:r>
            <a:r>
              <a:rPr lang="fr-FR" sz="2000" dirty="0"/>
              <a:t> Dufour, Raquel Fonseca, et Étienne </a:t>
            </a:r>
            <a:r>
              <a:rPr lang="fr-FR" sz="2000" dirty="0" err="1"/>
              <a:t>Lalé</a:t>
            </a:r>
            <a:r>
              <a:rPr lang="fr-FR" sz="2000" dirty="0"/>
              <a:t>)</a:t>
            </a:r>
          </a:p>
          <a:p>
            <a:r>
              <a:rPr lang="en-US" sz="2000" dirty="0"/>
              <a:t>Why Subsidize Independent Schools ? Estimating the Effect of a Unique Canadian Schooling Model on Educational Attainment </a:t>
            </a:r>
            <a:r>
              <a:rPr lang="fr-FR" sz="2000" dirty="0"/>
              <a:t>(Pierre Lefebvre et Philip Merrigan)</a:t>
            </a:r>
          </a:p>
          <a:p>
            <a:r>
              <a:rPr lang="fr-FR" sz="2000" dirty="0"/>
              <a:t>Professions et industries : quels sont les risques de transmission de la COVID-19 ? Un outil pour faire face à la deuxième vague (Pierre-Loup Beauregard, Marie Connolly, et Catherine Haeck)</a:t>
            </a:r>
          </a:p>
          <a:p>
            <a:r>
              <a:rPr lang="en-US" sz="2000" dirty="0"/>
              <a:t>Did Canada experience a reversal in the demand for skill and </a:t>
            </a:r>
            <a:r>
              <a:rPr lang="en-CA" sz="2000" dirty="0"/>
              <a:t>cognitive tasks ? (Samuel Gyetvay)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FC6FCB-B70E-822E-A10D-0EEEF1485E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925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EBF82-0BE3-7D28-A52F-283E81314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183C6-D718-1E3E-D89B-FE7677833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Quoi </a:t>
            </a:r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préparer</a:t>
            </a:r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2BF0-E407-4DDF-CE84-054DC0CCE0BE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b="1" dirty="0"/>
              <a:t>Durée : </a:t>
            </a:r>
            <a:r>
              <a:rPr lang="en-CA" dirty="0" err="1"/>
              <a:t>Prévoir</a:t>
            </a:r>
            <a:r>
              <a:rPr lang="en-CA" dirty="0"/>
              <a:t> 2 </a:t>
            </a:r>
            <a:r>
              <a:rPr lang="en-CA" dirty="0" err="1"/>
              <a:t>mois</a:t>
            </a:r>
            <a:endParaRPr lang="en-CA" dirty="0"/>
          </a:p>
          <a:p>
            <a:r>
              <a:rPr lang="fr-FR" dirty="0"/>
              <a:t>Préparer la proposition de projet</a:t>
            </a:r>
          </a:p>
          <a:p>
            <a:r>
              <a:rPr lang="fr-FR" dirty="0"/>
              <a:t>Soumettre la proposition sur le </a:t>
            </a:r>
            <a:r>
              <a:rPr lang="fr-FR" dirty="0">
                <a:hlinkClick r:id="rId3"/>
              </a:rPr>
              <a:t>Portail d’Accès aux </a:t>
            </a:r>
            <a:r>
              <a:rPr lang="fr-FR" dirty="0" err="1">
                <a:hlinkClick r:id="rId3"/>
              </a:rPr>
              <a:t>Microdonnées</a:t>
            </a:r>
            <a:r>
              <a:rPr lang="fr-FR" dirty="0">
                <a:hlinkClick r:id="rId3"/>
              </a:rPr>
              <a:t> </a:t>
            </a:r>
            <a:r>
              <a:rPr lang="en-CA" dirty="0">
                <a:hlinkClick r:id="rId3"/>
              </a:rPr>
              <a:t>(PAM)</a:t>
            </a:r>
            <a:endParaRPr lang="en-CA" dirty="0"/>
          </a:p>
          <a:p>
            <a:r>
              <a:rPr lang="en-CA" dirty="0"/>
              <a:t>Cote de </a:t>
            </a:r>
            <a:r>
              <a:rPr lang="en-CA" dirty="0" err="1"/>
              <a:t>sécurité</a:t>
            </a:r>
            <a:endParaRPr lang="en-CA" dirty="0"/>
          </a:p>
          <a:p>
            <a:pPr lvl="1"/>
            <a:r>
              <a:rPr lang="en-CA" dirty="0"/>
              <a:t>Séance </a:t>
            </a:r>
            <a:r>
              <a:rPr lang="en-CA" dirty="0" err="1"/>
              <a:t>d’orientation</a:t>
            </a:r>
            <a:endParaRPr lang="en-CA" dirty="0"/>
          </a:p>
          <a:p>
            <a:pPr lvl="1"/>
            <a:r>
              <a:rPr lang="en-CA" dirty="0"/>
              <a:t>Serment</a:t>
            </a:r>
          </a:p>
          <a:p>
            <a:pPr lvl="1"/>
            <a:r>
              <a:rPr lang="en-CA" dirty="0"/>
              <a:t>Prise des </a:t>
            </a:r>
            <a:r>
              <a:rPr lang="en-CA" dirty="0" err="1"/>
              <a:t>empreintes</a:t>
            </a:r>
            <a:endParaRPr lang="en-CA" dirty="0"/>
          </a:p>
          <a:p>
            <a:pPr lvl="1"/>
            <a:r>
              <a:rPr lang="fr-FR" dirty="0"/>
              <a:t>Documents </a:t>
            </a:r>
            <a:r>
              <a:rPr lang="fr-FR" i="1" dirty="0"/>
              <a:t>(Comment remplir le formulaire 2025.pdf 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31EE36-E21D-7160-26BA-97F09A116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0961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08BCE-D691-8315-989A-469178250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8D88F-2C78-BBD4-1AEA-90D5CADB2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Proposition de </a:t>
            </a:r>
            <a:r>
              <a:rPr lang="en-CA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projet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04443-E908-781F-E043-401CF13DFF7A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2000" b="1" dirty="0"/>
              <a:t>Gabarit de proposition de projet :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000" dirty="0"/>
              <a:t>Titre du </a:t>
            </a:r>
            <a:r>
              <a:rPr lang="en-CA" sz="2000" dirty="0" err="1"/>
              <a:t>projet</a:t>
            </a:r>
            <a:endParaRPr lang="en-CA" sz="2000" dirty="0"/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Description, justification et objectifs du projet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Analyse de données proposée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Besoins en matière de données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Exigences relatives aux données administratives n’appartenant pas </a:t>
            </a:r>
            <a:r>
              <a:rPr lang="en-CA" sz="2000" dirty="0"/>
              <a:t>à </a:t>
            </a:r>
            <a:r>
              <a:rPr lang="en-CA" sz="2000" dirty="0" err="1"/>
              <a:t>Statistique</a:t>
            </a:r>
            <a:r>
              <a:rPr lang="en-CA" sz="2000" dirty="0"/>
              <a:t> Canada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000" dirty="0" err="1"/>
              <a:t>Ressources</a:t>
            </a:r>
            <a:r>
              <a:rPr lang="en-CA" sz="2000" dirty="0"/>
              <a:t> </a:t>
            </a:r>
            <a:r>
              <a:rPr lang="en-CA" sz="2000" dirty="0" err="1"/>
              <a:t>nécessaires</a:t>
            </a:r>
            <a:r>
              <a:rPr lang="en-CA" sz="2000" dirty="0"/>
              <a:t> (</a:t>
            </a:r>
            <a:r>
              <a:rPr lang="en-CA" sz="2000" dirty="0" err="1"/>
              <a:t>logiciels</a:t>
            </a:r>
            <a:r>
              <a:rPr lang="en-CA" sz="20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000" dirty="0" err="1"/>
              <a:t>Financement</a:t>
            </a:r>
            <a:endParaRPr lang="en-CA" sz="2000" dirty="0"/>
          </a:p>
          <a:p>
            <a:pPr marL="514350" indent="-514350">
              <a:buFont typeface="+mj-lt"/>
              <a:buAutoNum type="arabicPeriod"/>
            </a:pPr>
            <a:r>
              <a:rPr lang="en-CA" sz="2000" dirty="0" err="1"/>
              <a:t>Produits</a:t>
            </a:r>
            <a:r>
              <a:rPr lang="en-CA" sz="2000" dirty="0"/>
              <a:t> </a:t>
            </a:r>
            <a:r>
              <a:rPr lang="en-CA" sz="2000" dirty="0" err="1"/>
              <a:t>attendus</a:t>
            </a:r>
            <a:endParaRPr lang="en-CA" sz="2000" dirty="0"/>
          </a:p>
          <a:p>
            <a:pPr marL="514350" indent="-514350">
              <a:buFont typeface="+mj-lt"/>
              <a:buAutoNum type="arabicPeriod"/>
            </a:pPr>
            <a:r>
              <a:rPr lang="en-CA" sz="2000" dirty="0" err="1"/>
              <a:t>Références</a:t>
            </a:r>
            <a:r>
              <a:rPr lang="en-CA" sz="2000" dirty="0"/>
              <a:t> </a:t>
            </a:r>
            <a:r>
              <a:rPr lang="en-CA" sz="2000" dirty="0" err="1"/>
              <a:t>bibliographiques</a:t>
            </a:r>
            <a:endParaRPr lang="en-CA" sz="2000" dirty="0"/>
          </a:p>
          <a:p>
            <a:pPr marL="514350" indent="-514350">
              <a:buFont typeface="+mj-lt"/>
              <a:buAutoNum type="arabicPeriod"/>
            </a:pPr>
            <a:r>
              <a:rPr lang="fr-FR" sz="2000" dirty="0"/>
              <a:t>Durée attendue (Maximum de 3 ans)</a:t>
            </a:r>
            <a:endParaRPr lang="fr-FR" sz="20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129EAA-F09B-E40A-B9FC-7A858EB7E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A091C-EE7F-45C6-BAFC-75B2445FB021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6557529"/>
      </p:ext>
    </p:extLst>
  </p:cSld>
  <p:clrMapOvr>
    <a:masterClrMapping/>
  </p:clrMapOvr>
</p:sld>
</file>

<file path=ppt/theme/theme1.xml><?xml version="1.0" encoding="utf-8"?>
<a:theme xmlns:a="http://schemas.openxmlformats.org/drawingml/2006/main" name="Interior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ts template2">
      <a:majorFont>
        <a:latin typeface="Tahoma bol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ts template2">
      <a:majorFont>
        <a:latin typeface="Tahoma bol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6408</TotalTime>
  <Words>990</Words>
  <Application>Microsoft Office PowerPoint</Application>
  <PresentationFormat>Widescreen</PresentationFormat>
  <Paragraphs>183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Lato</vt:lpstr>
      <vt:lpstr>Tahoma</vt:lpstr>
      <vt:lpstr>Interior slide</vt:lpstr>
      <vt:lpstr>Title slide</vt:lpstr>
      <vt:lpstr>Les données de Statistique Canada</vt:lpstr>
      <vt:lpstr>Données publiques</vt:lpstr>
      <vt:lpstr>Données des CDR</vt:lpstr>
      <vt:lpstr>DAL</vt:lpstr>
      <vt:lpstr>Recensements</vt:lpstr>
      <vt:lpstr>Autres bases de données</vt:lpstr>
      <vt:lpstr>Exemple de projets</vt:lpstr>
      <vt:lpstr>Quoi préparer?</vt:lpstr>
      <vt:lpstr>Proposition de projet</vt:lpstr>
      <vt:lpstr>Information</vt:lpstr>
      <vt:lpstr>Autres information</vt:lpstr>
      <vt:lpstr>PowerPoint Presentation</vt:lpstr>
      <vt:lpstr>DAL</vt:lpstr>
      <vt:lpstr>Recensements</vt:lpstr>
      <vt:lpstr>Autres bases de données</vt:lpstr>
      <vt:lpstr>PowerPoint Presentation</vt:lpstr>
      <vt:lpstr>PowerPoint Presentation</vt:lpstr>
    </vt:vector>
  </TitlesOfParts>
  <Company>StatCan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malopau</dc:creator>
  <cp:lastModifiedBy>Courtemanche, Loic (StatCan)</cp:lastModifiedBy>
  <cp:revision>296</cp:revision>
  <dcterms:created xsi:type="dcterms:W3CDTF">2015-08-04T19:39:59Z</dcterms:created>
  <dcterms:modified xsi:type="dcterms:W3CDTF">2025-12-04T14:48:10Z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